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3" r:id="rId12"/>
    <p:sldId id="295" r:id="rId13"/>
    <p:sldId id="296" r:id="rId14"/>
    <p:sldId id="297" r:id="rId15"/>
    <p:sldId id="299" r:id="rId16"/>
    <p:sldId id="298" r:id="rId17"/>
    <p:sldId id="300" r:id="rId18"/>
    <p:sldId id="30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AF4F32-042F-4DD1-BEC0-2C1CB8F629EF}" type="doc">
      <dgm:prSet loTypeId="urn:microsoft.com/office/officeart/2005/8/layout/equation1" loCatId="process" qsTypeId="urn:microsoft.com/office/officeart/2005/8/quickstyle/simple3" qsCatId="simple" csTypeId="urn:microsoft.com/office/officeart/2005/8/colors/accent1_2" csCatId="accent1" phldr="1"/>
      <dgm:spPr/>
    </dgm:pt>
    <dgm:pt modelId="{ECC123AC-1578-4894-B02A-C9267690A604}">
      <dgm:prSet phldrT="[Текст]" custT="1"/>
      <dgm:spPr/>
      <dgm:t>
        <a:bodyPr/>
        <a:lstStyle/>
        <a:p>
          <a:r>
            <a:rPr lang="ru-RU" sz="4000" dirty="0" smtClean="0"/>
            <a:t>Объект КО</a:t>
          </a:r>
          <a:endParaRPr lang="ru-RU" sz="4000" dirty="0"/>
        </a:p>
      </dgm:t>
    </dgm:pt>
    <dgm:pt modelId="{668C0661-0E0A-4031-94F9-1B28A09072F8}" type="parTrans" cxnId="{FA9D3E62-61ED-434B-A39A-2BD14F350BA3}">
      <dgm:prSet/>
      <dgm:spPr/>
      <dgm:t>
        <a:bodyPr/>
        <a:lstStyle/>
        <a:p>
          <a:endParaRPr lang="ru-RU" sz="2400"/>
        </a:p>
      </dgm:t>
    </dgm:pt>
    <dgm:pt modelId="{8B085B4D-B2DE-4338-9AD6-88E644016677}" type="sibTrans" cxnId="{FA9D3E62-61ED-434B-A39A-2BD14F350BA3}">
      <dgm:prSet custT="1"/>
      <dgm:spPr/>
      <dgm:t>
        <a:bodyPr/>
        <a:lstStyle/>
        <a:p>
          <a:endParaRPr lang="ru-RU" sz="2400"/>
        </a:p>
      </dgm:t>
    </dgm:pt>
    <dgm:pt modelId="{BDF9CFAF-6D7D-46D3-B5E8-4AECBBB4E58C}">
      <dgm:prSet phldrT="[Текст]" custT="1"/>
      <dgm:spPr/>
      <dgm:t>
        <a:bodyPr/>
        <a:lstStyle/>
        <a:p>
          <a:r>
            <a:rPr lang="ru-RU" sz="2800" b="1" dirty="0" smtClean="0"/>
            <a:t>изучение, исследование принципов, способов и методов оценивания качества продукции</a:t>
          </a:r>
          <a:endParaRPr lang="ru-RU" sz="2800" dirty="0"/>
        </a:p>
      </dgm:t>
    </dgm:pt>
    <dgm:pt modelId="{D5487D43-FAB2-4E99-A13E-DFB756CAB1CD}" type="parTrans" cxnId="{DC198807-210D-43EB-959E-85E3344D20DE}">
      <dgm:prSet/>
      <dgm:spPr/>
      <dgm:t>
        <a:bodyPr/>
        <a:lstStyle/>
        <a:p>
          <a:endParaRPr lang="ru-RU" sz="2400"/>
        </a:p>
      </dgm:t>
    </dgm:pt>
    <dgm:pt modelId="{29DDD692-B136-4BE4-93D3-C3E325B39450}" type="sibTrans" cxnId="{DC198807-210D-43EB-959E-85E3344D20DE}">
      <dgm:prSet/>
      <dgm:spPr/>
      <dgm:t>
        <a:bodyPr/>
        <a:lstStyle/>
        <a:p>
          <a:endParaRPr lang="ru-RU" sz="2400"/>
        </a:p>
      </dgm:t>
    </dgm:pt>
    <dgm:pt modelId="{4F12009C-CC60-484F-A4CF-09A2C1295CCD}" type="pres">
      <dgm:prSet presAssocID="{4DAF4F32-042F-4DD1-BEC0-2C1CB8F629EF}" presName="linearFlow" presStyleCnt="0">
        <dgm:presLayoutVars>
          <dgm:dir/>
          <dgm:resizeHandles val="exact"/>
        </dgm:presLayoutVars>
      </dgm:prSet>
      <dgm:spPr/>
    </dgm:pt>
    <dgm:pt modelId="{186CAC02-A1C3-425D-814A-74A9B6E6A617}" type="pres">
      <dgm:prSet presAssocID="{ECC123AC-1578-4894-B02A-C9267690A604}" presName="node" presStyleLbl="node1" presStyleIdx="0" presStyleCnt="2" custScaleX="116221" custScaleY="1076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035EE3-5185-4C67-A983-B85AF0B32A6E}" type="pres">
      <dgm:prSet presAssocID="{8B085B4D-B2DE-4338-9AD6-88E644016677}" presName="spacerL" presStyleCnt="0"/>
      <dgm:spPr/>
    </dgm:pt>
    <dgm:pt modelId="{B53C26AE-97E4-4042-ABC6-832A80FBA75F}" type="pres">
      <dgm:prSet presAssocID="{8B085B4D-B2DE-4338-9AD6-88E644016677}" presName="sibTrans" presStyleLbl="sibTrans2D1" presStyleIdx="0" presStyleCnt="1"/>
      <dgm:spPr/>
      <dgm:t>
        <a:bodyPr/>
        <a:lstStyle/>
        <a:p>
          <a:endParaRPr lang="ru-RU"/>
        </a:p>
      </dgm:t>
    </dgm:pt>
    <dgm:pt modelId="{C633D066-D723-4F39-BE9E-881B8582247C}" type="pres">
      <dgm:prSet presAssocID="{8B085B4D-B2DE-4338-9AD6-88E644016677}" presName="spacerR" presStyleCnt="0"/>
      <dgm:spPr/>
    </dgm:pt>
    <dgm:pt modelId="{A6785D3A-649F-423F-B246-664BE7802C3B}" type="pres">
      <dgm:prSet presAssocID="{BDF9CFAF-6D7D-46D3-B5E8-4AECBBB4E58C}" presName="node" presStyleLbl="node1" presStyleIdx="1" presStyleCnt="2" custScaleX="168016" custScaleY="1314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198807-210D-43EB-959E-85E3344D20DE}" srcId="{4DAF4F32-042F-4DD1-BEC0-2C1CB8F629EF}" destId="{BDF9CFAF-6D7D-46D3-B5E8-4AECBBB4E58C}" srcOrd="1" destOrd="0" parTransId="{D5487D43-FAB2-4E99-A13E-DFB756CAB1CD}" sibTransId="{29DDD692-B136-4BE4-93D3-C3E325B39450}"/>
    <dgm:cxn modelId="{5BDA9A16-1BFE-40BB-B442-39774367469A}" type="presOf" srcId="{BDF9CFAF-6D7D-46D3-B5E8-4AECBBB4E58C}" destId="{A6785D3A-649F-423F-B246-664BE7802C3B}" srcOrd="0" destOrd="0" presId="urn:microsoft.com/office/officeart/2005/8/layout/equation1"/>
    <dgm:cxn modelId="{FA9D3E62-61ED-434B-A39A-2BD14F350BA3}" srcId="{4DAF4F32-042F-4DD1-BEC0-2C1CB8F629EF}" destId="{ECC123AC-1578-4894-B02A-C9267690A604}" srcOrd="0" destOrd="0" parTransId="{668C0661-0E0A-4031-94F9-1B28A09072F8}" sibTransId="{8B085B4D-B2DE-4338-9AD6-88E644016677}"/>
    <dgm:cxn modelId="{E8397748-C9B3-4392-B330-68CAFC66B38A}" type="presOf" srcId="{ECC123AC-1578-4894-B02A-C9267690A604}" destId="{186CAC02-A1C3-425D-814A-74A9B6E6A617}" srcOrd="0" destOrd="0" presId="urn:microsoft.com/office/officeart/2005/8/layout/equation1"/>
    <dgm:cxn modelId="{0202E019-6A29-47DD-97B6-CD1886F93282}" type="presOf" srcId="{8B085B4D-B2DE-4338-9AD6-88E644016677}" destId="{B53C26AE-97E4-4042-ABC6-832A80FBA75F}" srcOrd="0" destOrd="0" presId="urn:microsoft.com/office/officeart/2005/8/layout/equation1"/>
    <dgm:cxn modelId="{0A7BE7CB-557D-4123-A94D-15A491C3D171}" type="presOf" srcId="{4DAF4F32-042F-4DD1-BEC0-2C1CB8F629EF}" destId="{4F12009C-CC60-484F-A4CF-09A2C1295CCD}" srcOrd="0" destOrd="0" presId="urn:microsoft.com/office/officeart/2005/8/layout/equation1"/>
    <dgm:cxn modelId="{C5895836-72C3-404C-93B6-4392651FF2C6}" type="presParOf" srcId="{4F12009C-CC60-484F-A4CF-09A2C1295CCD}" destId="{186CAC02-A1C3-425D-814A-74A9B6E6A617}" srcOrd="0" destOrd="0" presId="urn:microsoft.com/office/officeart/2005/8/layout/equation1"/>
    <dgm:cxn modelId="{C50D0226-FCD3-46C5-946E-8DF3B411F27F}" type="presParOf" srcId="{4F12009C-CC60-484F-A4CF-09A2C1295CCD}" destId="{14035EE3-5185-4C67-A983-B85AF0B32A6E}" srcOrd="1" destOrd="0" presId="urn:microsoft.com/office/officeart/2005/8/layout/equation1"/>
    <dgm:cxn modelId="{94163DEB-0116-42B4-99CB-9FAB7D71460B}" type="presParOf" srcId="{4F12009C-CC60-484F-A4CF-09A2C1295CCD}" destId="{B53C26AE-97E4-4042-ABC6-832A80FBA75F}" srcOrd="2" destOrd="0" presId="urn:microsoft.com/office/officeart/2005/8/layout/equation1"/>
    <dgm:cxn modelId="{AAC4FA7B-F9C8-4E6E-80B5-60D66303D412}" type="presParOf" srcId="{4F12009C-CC60-484F-A4CF-09A2C1295CCD}" destId="{C633D066-D723-4F39-BE9E-881B8582247C}" srcOrd="3" destOrd="0" presId="urn:microsoft.com/office/officeart/2005/8/layout/equation1"/>
    <dgm:cxn modelId="{96BACD58-5C2A-42D7-AE34-CE48906A7045}" type="presParOf" srcId="{4F12009C-CC60-484F-A4CF-09A2C1295CCD}" destId="{A6785D3A-649F-423F-B246-664BE7802C3B}" srcOrd="4" destOrd="0" presId="urn:microsoft.com/office/officeart/2005/8/layout/equatio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AF4F32-042F-4DD1-BEC0-2C1CB8F629EF}" type="doc">
      <dgm:prSet loTypeId="urn:microsoft.com/office/officeart/2005/8/layout/equation1" loCatId="process" qsTypeId="urn:microsoft.com/office/officeart/2005/8/quickstyle/simple3" qsCatId="simple" csTypeId="urn:microsoft.com/office/officeart/2005/8/colors/accent1_2" csCatId="accent1" phldr="1"/>
      <dgm:spPr/>
    </dgm:pt>
    <dgm:pt modelId="{ECC123AC-1578-4894-B02A-C9267690A604}">
      <dgm:prSet phldrT="[Текст]" custT="1"/>
      <dgm:spPr/>
      <dgm:t>
        <a:bodyPr/>
        <a:lstStyle/>
        <a:p>
          <a:r>
            <a:rPr lang="ru-RU" sz="4000" dirty="0" smtClean="0"/>
            <a:t>Предмет КО</a:t>
          </a:r>
          <a:endParaRPr lang="ru-RU" sz="4000" dirty="0"/>
        </a:p>
      </dgm:t>
    </dgm:pt>
    <dgm:pt modelId="{668C0661-0E0A-4031-94F9-1B28A09072F8}" type="parTrans" cxnId="{FA9D3E62-61ED-434B-A39A-2BD14F350BA3}">
      <dgm:prSet/>
      <dgm:spPr/>
      <dgm:t>
        <a:bodyPr/>
        <a:lstStyle/>
        <a:p>
          <a:endParaRPr lang="ru-RU" sz="2400"/>
        </a:p>
      </dgm:t>
    </dgm:pt>
    <dgm:pt modelId="{8B085B4D-B2DE-4338-9AD6-88E644016677}" type="sibTrans" cxnId="{FA9D3E62-61ED-434B-A39A-2BD14F350BA3}">
      <dgm:prSet custT="1"/>
      <dgm:spPr/>
      <dgm:t>
        <a:bodyPr/>
        <a:lstStyle/>
        <a:p>
          <a:endParaRPr lang="ru-RU" sz="2400"/>
        </a:p>
      </dgm:t>
    </dgm:pt>
    <dgm:pt modelId="{BDF9CFAF-6D7D-46D3-B5E8-4AECBBB4E58C}">
      <dgm:prSet phldrT="[Текст]" custT="1"/>
      <dgm:spPr/>
      <dgm:t>
        <a:bodyPr/>
        <a:lstStyle/>
        <a:p>
          <a:r>
            <a:rPr lang="ru-RU" sz="2800" b="1" dirty="0" smtClean="0"/>
            <a:t>все продукты человеческого труда, которые подвергаются оценки в количественном выражении</a:t>
          </a:r>
          <a:endParaRPr lang="ru-RU" sz="2800" dirty="0"/>
        </a:p>
      </dgm:t>
    </dgm:pt>
    <dgm:pt modelId="{D5487D43-FAB2-4E99-A13E-DFB756CAB1CD}" type="parTrans" cxnId="{DC198807-210D-43EB-959E-85E3344D20DE}">
      <dgm:prSet/>
      <dgm:spPr/>
      <dgm:t>
        <a:bodyPr/>
        <a:lstStyle/>
        <a:p>
          <a:endParaRPr lang="ru-RU" sz="2400"/>
        </a:p>
      </dgm:t>
    </dgm:pt>
    <dgm:pt modelId="{29DDD692-B136-4BE4-93D3-C3E325B39450}" type="sibTrans" cxnId="{DC198807-210D-43EB-959E-85E3344D20DE}">
      <dgm:prSet/>
      <dgm:spPr/>
      <dgm:t>
        <a:bodyPr/>
        <a:lstStyle/>
        <a:p>
          <a:endParaRPr lang="ru-RU" sz="2400"/>
        </a:p>
      </dgm:t>
    </dgm:pt>
    <dgm:pt modelId="{4F12009C-CC60-484F-A4CF-09A2C1295CCD}" type="pres">
      <dgm:prSet presAssocID="{4DAF4F32-042F-4DD1-BEC0-2C1CB8F629EF}" presName="linearFlow" presStyleCnt="0">
        <dgm:presLayoutVars>
          <dgm:dir/>
          <dgm:resizeHandles val="exact"/>
        </dgm:presLayoutVars>
      </dgm:prSet>
      <dgm:spPr/>
    </dgm:pt>
    <dgm:pt modelId="{186CAC02-A1C3-425D-814A-74A9B6E6A617}" type="pres">
      <dgm:prSet presAssocID="{ECC123AC-1578-4894-B02A-C9267690A604}" presName="node" presStyleLbl="node1" presStyleIdx="0" presStyleCnt="2" custScaleX="126010" custScaleY="1076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035EE3-5185-4C67-A983-B85AF0B32A6E}" type="pres">
      <dgm:prSet presAssocID="{8B085B4D-B2DE-4338-9AD6-88E644016677}" presName="spacerL" presStyleCnt="0"/>
      <dgm:spPr/>
    </dgm:pt>
    <dgm:pt modelId="{B53C26AE-97E4-4042-ABC6-832A80FBA75F}" type="pres">
      <dgm:prSet presAssocID="{8B085B4D-B2DE-4338-9AD6-88E644016677}" presName="sibTrans" presStyleLbl="sibTrans2D1" presStyleIdx="0" presStyleCnt="1"/>
      <dgm:spPr/>
      <dgm:t>
        <a:bodyPr/>
        <a:lstStyle/>
        <a:p>
          <a:endParaRPr lang="ru-RU"/>
        </a:p>
      </dgm:t>
    </dgm:pt>
    <dgm:pt modelId="{C633D066-D723-4F39-BE9E-881B8582247C}" type="pres">
      <dgm:prSet presAssocID="{8B085B4D-B2DE-4338-9AD6-88E644016677}" presName="spacerR" presStyleCnt="0"/>
      <dgm:spPr/>
    </dgm:pt>
    <dgm:pt modelId="{A6785D3A-649F-423F-B246-664BE7802C3B}" type="pres">
      <dgm:prSet presAssocID="{BDF9CFAF-6D7D-46D3-B5E8-4AECBBB4E58C}" presName="node" presStyleLbl="node1" presStyleIdx="1" presStyleCnt="2" custScaleX="168016" custScaleY="1314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756642-D932-42A0-8BF5-D1EA8F63BBAD}" type="presOf" srcId="{BDF9CFAF-6D7D-46D3-B5E8-4AECBBB4E58C}" destId="{A6785D3A-649F-423F-B246-664BE7802C3B}" srcOrd="0" destOrd="0" presId="urn:microsoft.com/office/officeart/2005/8/layout/equation1"/>
    <dgm:cxn modelId="{DC198807-210D-43EB-959E-85E3344D20DE}" srcId="{4DAF4F32-042F-4DD1-BEC0-2C1CB8F629EF}" destId="{BDF9CFAF-6D7D-46D3-B5E8-4AECBBB4E58C}" srcOrd="1" destOrd="0" parTransId="{D5487D43-FAB2-4E99-A13E-DFB756CAB1CD}" sibTransId="{29DDD692-B136-4BE4-93D3-C3E325B39450}"/>
    <dgm:cxn modelId="{AAADCF9F-194F-469F-94ED-5C7598A47CE6}" type="presOf" srcId="{ECC123AC-1578-4894-B02A-C9267690A604}" destId="{186CAC02-A1C3-425D-814A-74A9B6E6A617}" srcOrd="0" destOrd="0" presId="urn:microsoft.com/office/officeart/2005/8/layout/equation1"/>
    <dgm:cxn modelId="{FA9D3E62-61ED-434B-A39A-2BD14F350BA3}" srcId="{4DAF4F32-042F-4DD1-BEC0-2C1CB8F629EF}" destId="{ECC123AC-1578-4894-B02A-C9267690A604}" srcOrd="0" destOrd="0" parTransId="{668C0661-0E0A-4031-94F9-1B28A09072F8}" sibTransId="{8B085B4D-B2DE-4338-9AD6-88E644016677}"/>
    <dgm:cxn modelId="{F86624E0-CCEF-44F7-A8A7-BD07CF44FAD5}" type="presOf" srcId="{8B085B4D-B2DE-4338-9AD6-88E644016677}" destId="{B53C26AE-97E4-4042-ABC6-832A80FBA75F}" srcOrd="0" destOrd="0" presId="urn:microsoft.com/office/officeart/2005/8/layout/equation1"/>
    <dgm:cxn modelId="{1061F7FA-F8E8-4885-AA41-078B5DB32B03}" type="presOf" srcId="{4DAF4F32-042F-4DD1-BEC0-2C1CB8F629EF}" destId="{4F12009C-CC60-484F-A4CF-09A2C1295CCD}" srcOrd="0" destOrd="0" presId="urn:microsoft.com/office/officeart/2005/8/layout/equation1"/>
    <dgm:cxn modelId="{2CFC10E2-6CBA-4B69-98B4-79AFCE014ECE}" type="presParOf" srcId="{4F12009C-CC60-484F-A4CF-09A2C1295CCD}" destId="{186CAC02-A1C3-425D-814A-74A9B6E6A617}" srcOrd="0" destOrd="0" presId="urn:microsoft.com/office/officeart/2005/8/layout/equation1"/>
    <dgm:cxn modelId="{368BF3B9-289A-4E76-8DC0-E356E7C75E26}" type="presParOf" srcId="{4F12009C-CC60-484F-A4CF-09A2C1295CCD}" destId="{14035EE3-5185-4C67-A983-B85AF0B32A6E}" srcOrd="1" destOrd="0" presId="urn:microsoft.com/office/officeart/2005/8/layout/equation1"/>
    <dgm:cxn modelId="{30F3B182-EDD1-4819-9D33-9B4788C9680E}" type="presParOf" srcId="{4F12009C-CC60-484F-A4CF-09A2C1295CCD}" destId="{B53C26AE-97E4-4042-ABC6-832A80FBA75F}" srcOrd="2" destOrd="0" presId="urn:microsoft.com/office/officeart/2005/8/layout/equation1"/>
    <dgm:cxn modelId="{B884BB9A-618F-4904-97F8-DDD6ED1644EB}" type="presParOf" srcId="{4F12009C-CC60-484F-A4CF-09A2C1295CCD}" destId="{C633D066-D723-4F39-BE9E-881B8582247C}" srcOrd="3" destOrd="0" presId="urn:microsoft.com/office/officeart/2005/8/layout/equation1"/>
    <dgm:cxn modelId="{51B5C7C0-A0E0-4294-8904-BF9DBB4482C2}" type="presParOf" srcId="{4F12009C-CC60-484F-A4CF-09A2C1295CCD}" destId="{A6785D3A-649F-423F-B246-664BE7802C3B}" srcOrd="4" destOrd="0" presId="urn:microsoft.com/office/officeart/2005/8/layout/equatio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6CAC02-A1C3-425D-814A-74A9B6E6A617}">
      <dsp:nvSpPr>
        <dsp:cNvPr id="0" name=""/>
        <dsp:cNvSpPr/>
      </dsp:nvSpPr>
      <dsp:spPr>
        <a:xfrm>
          <a:off x="2312" y="1836200"/>
          <a:ext cx="2799966" cy="259229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Объект КО</a:t>
          </a:r>
          <a:endParaRPr lang="ru-RU" sz="4000" kern="1200" dirty="0"/>
        </a:p>
      </dsp:txBody>
      <dsp:txXfrm>
        <a:off x="2312" y="1836200"/>
        <a:ext cx="2799966" cy="2592295"/>
      </dsp:txXfrm>
    </dsp:sp>
    <dsp:sp modelId="{B53C26AE-97E4-4042-ABC6-832A80FBA75F}">
      <dsp:nvSpPr>
        <dsp:cNvPr id="0" name=""/>
        <dsp:cNvSpPr/>
      </dsp:nvSpPr>
      <dsp:spPr>
        <a:xfrm>
          <a:off x="2997903" y="2433687"/>
          <a:ext cx="1397320" cy="1397320"/>
        </a:xfrm>
        <a:prstGeom prst="mathEqual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2997903" y="2433687"/>
        <a:ext cx="1397320" cy="1397320"/>
      </dsp:txXfrm>
    </dsp:sp>
    <dsp:sp modelId="{A6785D3A-649F-423F-B246-664BE7802C3B}">
      <dsp:nvSpPr>
        <dsp:cNvPr id="0" name=""/>
        <dsp:cNvSpPr/>
      </dsp:nvSpPr>
      <dsp:spPr>
        <a:xfrm>
          <a:off x="4590849" y="1548532"/>
          <a:ext cx="4047797" cy="316763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изучение, исследование принципов, способов и методов оценивания качества продукции</a:t>
          </a:r>
          <a:endParaRPr lang="ru-RU" sz="2800" kern="1200" dirty="0"/>
        </a:p>
      </dsp:txBody>
      <dsp:txXfrm>
        <a:off x="4590849" y="1548532"/>
        <a:ext cx="4047797" cy="316763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6CAC02-A1C3-425D-814A-74A9B6E6A617}">
      <dsp:nvSpPr>
        <dsp:cNvPr id="0" name=""/>
        <dsp:cNvSpPr/>
      </dsp:nvSpPr>
      <dsp:spPr>
        <a:xfrm>
          <a:off x="930" y="1870249"/>
          <a:ext cx="2956050" cy="25241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Предмет КО</a:t>
          </a:r>
          <a:endParaRPr lang="ru-RU" sz="4000" kern="1200" dirty="0"/>
        </a:p>
      </dsp:txBody>
      <dsp:txXfrm>
        <a:off x="930" y="1870249"/>
        <a:ext cx="2956050" cy="2524196"/>
      </dsp:txXfrm>
    </dsp:sp>
    <dsp:sp modelId="{B53C26AE-97E4-4042-ABC6-832A80FBA75F}">
      <dsp:nvSpPr>
        <dsp:cNvPr id="0" name=""/>
        <dsp:cNvSpPr/>
      </dsp:nvSpPr>
      <dsp:spPr>
        <a:xfrm>
          <a:off x="3147466" y="2452041"/>
          <a:ext cx="1360613" cy="1360613"/>
        </a:xfrm>
        <a:prstGeom prst="mathEqual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3147466" y="2452041"/>
        <a:ext cx="1360613" cy="1360613"/>
      </dsp:txXfrm>
    </dsp:sp>
    <dsp:sp modelId="{A6785D3A-649F-423F-B246-664BE7802C3B}">
      <dsp:nvSpPr>
        <dsp:cNvPr id="0" name=""/>
        <dsp:cNvSpPr/>
      </dsp:nvSpPr>
      <dsp:spPr>
        <a:xfrm>
          <a:off x="4698566" y="1590139"/>
          <a:ext cx="3941463" cy="30844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все продукты человеческого труда, которые подвергаются оценки в количественном выражении</a:t>
          </a:r>
          <a:endParaRPr lang="ru-RU" sz="2800" kern="1200" dirty="0"/>
        </a:p>
      </dsp:txBody>
      <dsp:txXfrm>
        <a:off x="4698566" y="1590139"/>
        <a:ext cx="3941463" cy="3084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Квалиметрическая</a:t>
            </a:r>
            <a:r>
              <a:rPr lang="ru-RU" dirty="0" smtClean="0"/>
              <a:t> оценка качества продукции. Взаимозаменяемость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31640" y="764704"/>
            <a:ext cx="6400800" cy="1752600"/>
          </a:xfrm>
        </p:spPr>
        <p:txBody>
          <a:bodyPr/>
          <a:lstStyle/>
          <a:p>
            <a:pPr algn="r"/>
            <a:r>
              <a:rPr lang="ru-RU" dirty="0" smtClean="0"/>
              <a:t>26.05.2020</a:t>
            </a:r>
          </a:p>
          <a:p>
            <a:pPr algn="r"/>
            <a:r>
              <a:rPr lang="ru-RU" dirty="0" smtClean="0"/>
              <a:t>МСС и ТД</a:t>
            </a:r>
            <a:endParaRPr lang="ru-RU" dirty="0"/>
          </a:p>
        </p:txBody>
      </p:sp>
      <p:pic>
        <p:nvPicPr>
          <p:cNvPr id="9218" name="Picture 2" descr="Ð¾ÑÐ½Ð¾Ð²Ñ ÑÑÐ°Ð½Ð´Ð°ÑÑÐ¸Ð·Ð°ÑÐ¸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933056"/>
            <a:ext cx="3048000" cy="228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Основными свойствами принято считать свойства отдельной продукции: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978896" cy="4525963"/>
          </a:xfrm>
        </p:spPr>
        <p:txBody>
          <a:bodyPr/>
          <a:lstStyle/>
          <a:p>
            <a:r>
              <a:rPr lang="ru-RU" dirty="0" smtClean="0"/>
              <a:t>точность, </a:t>
            </a:r>
          </a:p>
          <a:p>
            <a:r>
              <a:rPr lang="ru-RU" dirty="0" smtClean="0"/>
              <a:t>надежность, </a:t>
            </a:r>
          </a:p>
          <a:p>
            <a:r>
              <a:rPr lang="ru-RU" dirty="0" smtClean="0"/>
              <a:t>безопасность и свойства совокупности продукции (стабильность, взаимозаменяемость).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1026" name="Picture 2" descr="http://files3.vunivere.ru/workbase/00/09/01/62/images/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5400" y="1529408"/>
            <a:ext cx="3918600" cy="5328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900igr.net/up/datas/105624/0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900igr.net/up/datas/137744/0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s://studfiles.net/html/2706/339/html_I7pzUYyDoq.WZzy/img-gj6b4Q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765" y="193924"/>
            <a:ext cx="8613707" cy="64754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 данный момент для определения уровня качества продукции используют следующие количественные методы: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1) дифференциальный,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2) комплексный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3) смешанный методы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900igr.net/up/datas/206210/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900igr.net/up/datas/206210/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Смешанный метод оценки уровня качества продукции на совместном применении единичных и комплексных показателей качества.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 Конспект «Современные </a:t>
            </a:r>
            <a:r>
              <a:rPr lang="ru-RU" i="1" dirty="0" smtClean="0"/>
              <a:t>проблемы </a:t>
            </a:r>
            <a:r>
              <a:rPr lang="ru-RU" i="1" dirty="0" err="1" smtClean="0"/>
              <a:t>квалиметрической</a:t>
            </a:r>
            <a:r>
              <a:rPr lang="ru-RU" i="1" dirty="0" smtClean="0"/>
              <a:t> </a:t>
            </a:r>
            <a:r>
              <a:rPr lang="ru-RU" i="1" dirty="0" smtClean="0"/>
              <a:t>оценки»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Задание: Написать конспект и выполнить </a:t>
            </a:r>
            <a:r>
              <a:rPr lang="ru-RU" sz="4000" dirty="0" err="1" smtClean="0">
                <a:solidFill>
                  <a:srgbClr val="FF0000"/>
                </a:solidFill>
              </a:rPr>
              <a:t>дз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Цель </a:t>
            </a:r>
            <a:r>
              <a:rPr lang="ru-RU" b="1" dirty="0" smtClean="0"/>
              <a:t>урока: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4525963"/>
          </a:xfrm>
        </p:spPr>
        <p:txBody>
          <a:bodyPr/>
          <a:lstStyle/>
          <a:p>
            <a:r>
              <a:rPr lang="ru-RU" dirty="0" smtClean="0"/>
              <a:t>Рассмотреть </a:t>
            </a:r>
            <a:r>
              <a:rPr lang="ru-RU" dirty="0" err="1" smtClean="0"/>
              <a:t>квалиметрическую</a:t>
            </a:r>
            <a:r>
              <a:rPr lang="ru-RU" dirty="0" smtClean="0"/>
              <a:t> оценку качества продукции. </a:t>
            </a:r>
          </a:p>
          <a:p>
            <a:r>
              <a:rPr lang="ru-RU" dirty="0" smtClean="0"/>
              <a:t>Изучить определение взаимозаменяемости.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Квалиметрия от латинского корня "</a:t>
            </a:r>
            <a:r>
              <a:rPr lang="ru-RU" b="1" dirty="0" err="1" smtClean="0"/>
              <a:t>qualis</a:t>
            </a:r>
            <a:r>
              <a:rPr lang="ru-RU" b="1" dirty="0" smtClean="0"/>
              <a:t>, что означает какой, какого качества и древнегреческого "</a:t>
            </a:r>
            <a:r>
              <a:rPr lang="ru-RU" b="1" dirty="0" err="1" smtClean="0"/>
              <a:t>метрео</a:t>
            </a:r>
            <a:r>
              <a:rPr lang="ru-RU" b="1" dirty="0" smtClean="0"/>
              <a:t>" - мерить, измерять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Квалиметрия - область практической и научной деятельности, связанная с разработкой теоретических основ и методов измерения и количественного оценивания качества.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404664"/>
          <a:ext cx="864096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404664"/>
          <a:ext cx="864096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</a:t>
            </a:r>
            <a:r>
              <a:rPr lang="ru-RU" dirty="0" err="1" smtClean="0"/>
              <a:t>квалиметрической</a:t>
            </a:r>
            <a:r>
              <a:rPr lang="ru-RU" dirty="0" smtClean="0"/>
              <a:t> оценке качества продукции выделяют два основных понятия:</a:t>
            </a:r>
            <a:endParaRPr lang="ru-RU" b="1" dirty="0" smtClean="0"/>
          </a:p>
          <a:p>
            <a:r>
              <a:rPr lang="ru-RU" dirty="0" smtClean="0"/>
              <a:t>свойств качества;</a:t>
            </a:r>
            <a:endParaRPr lang="ru-RU" b="1" dirty="0" smtClean="0"/>
          </a:p>
          <a:p>
            <a:r>
              <a:rPr lang="ru-RU" dirty="0" smtClean="0"/>
              <a:t>показателей качества.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Свойства - это качества параметров объекта, внешние проявления того способа, с помощью которого получается знание об объекте.</a:t>
            </a:r>
            <a:endParaRPr lang="ru-RU" b="1" dirty="0" smtClean="0"/>
          </a:p>
          <a:p>
            <a:r>
              <a:rPr lang="ru-RU" dirty="0" smtClean="0"/>
              <a:t>Показатель - это численное значение размера, по которому можно судить о состоянии, изменении или развитии чего-либо.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Качественную или количественную характеристику любых свойств или состояний продукции называют </a:t>
            </a:r>
            <a:r>
              <a:rPr lang="ru-RU" i="1" dirty="0" smtClean="0"/>
              <a:t>признаком продукции</a:t>
            </a:r>
            <a:r>
              <a:rPr lang="ru-RU" b="1" dirty="0" smtClean="0"/>
              <a:t>. </a:t>
            </a:r>
            <a:endParaRPr lang="ru-RU" dirty="0"/>
          </a:p>
        </p:txBody>
      </p:sp>
      <p:pic>
        <p:nvPicPr>
          <p:cNvPr id="2050" name="Picture 2" descr="http://www.labrate.ru/discus/messages/7147/408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645024"/>
            <a:ext cx="2376264" cy="30416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218</Words>
  <Application>Microsoft Office PowerPoint</Application>
  <PresentationFormat>Экран (4:3)</PresentationFormat>
  <Paragraphs>29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Квалиметрическая оценка качества продукции. Взаимозаменяемость</vt:lpstr>
      <vt:lpstr>Задание: Написать конспект и выполнить дз  Цель урока: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Основными свойствами принято считать свойства отдельной продукции: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понятия и определения стандартизации</dc:title>
  <dc:creator>vit</dc:creator>
  <cp:lastModifiedBy>AudioVideo</cp:lastModifiedBy>
  <cp:revision>14</cp:revision>
  <dcterms:created xsi:type="dcterms:W3CDTF">2019-02-27T07:55:52Z</dcterms:created>
  <dcterms:modified xsi:type="dcterms:W3CDTF">2020-05-25T09:29:15Z</dcterms:modified>
</cp:coreProperties>
</file>